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2"/>
  </p:notesMasterIdLst>
  <p:handoutMasterIdLst>
    <p:handoutMasterId r:id="rId23"/>
  </p:handoutMasterIdLst>
  <p:sldIdLst>
    <p:sldId id="2147468422" r:id="rId17"/>
    <p:sldId id="2147469841" r:id="rId18"/>
    <p:sldId id="2147469856" r:id="rId19"/>
    <p:sldId id="2147469848" r:id="rId20"/>
    <p:sldId id="2076137535" r:id="rId21"/>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C50955-110B-44CC-8666-969CD0D3A31A}" v="70" dt="2023-03-27T16:05:38.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2" autoAdjust="0"/>
    <p:restoredTop sz="78623" autoAdjust="0"/>
  </p:normalViewPr>
  <p:slideViewPr>
    <p:cSldViewPr snapToGrid="0">
      <p:cViewPr>
        <p:scale>
          <a:sx n="94" d="100"/>
          <a:sy n="94" d="100"/>
        </p:scale>
        <p:origin x="33" y="-75"/>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5/1/2023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65754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5/1/2023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5/1/2023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5/1/2023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4.emf"/><Relationship Id="rId11" Type="http://schemas.openxmlformats.org/officeDocument/2006/relationships/image" Target="../media/image89.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xml"/><Relationship Id="rId1" Type="http://schemas.openxmlformats.org/officeDocument/2006/relationships/slideLayout" Target="../slideLayouts/slideLayout207.xml"/></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Information Barriers</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2023-05-02</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Information Barriers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Information Barriers</a:t>
            </a:r>
          </a:p>
          <a:p>
            <a:pPr algn="ctr"/>
            <a:r>
              <a:rPr lang="en-US" sz="3600" i="1" dirty="0"/>
              <a:t>controls information flow </a:t>
            </a:r>
          </a:p>
          <a:p>
            <a:pPr algn="ctr"/>
            <a:r>
              <a:rPr lang="en-US" sz="3600" i="1" dirty="0"/>
              <a:t>between users inside a single Tenant</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Information Barriers – Summary</a:t>
            </a:r>
          </a:p>
        </p:txBody>
      </p:sp>
      <p:pic>
        <p:nvPicPr>
          <p:cNvPr id="3" name="Picture 2">
            <a:extLst>
              <a:ext uri="{FF2B5EF4-FFF2-40B4-BE49-F238E27FC236}">
                <a16:creationId xmlns:a16="http://schemas.microsoft.com/office/drawing/2014/main" id="{B077630D-8D13-C130-6678-C1C96263A472}"/>
              </a:ext>
            </a:extLst>
          </p:cNvPr>
          <p:cNvPicPr>
            <a:picLocks noChangeAspect="1"/>
          </p:cNvPicPr>
          <p:nvPr/>
        </p:nvPicPr>
        <p:blipFill>
          <a:blip r:embed="rId3"/>
          <a:stretch>
            <a:fillRect/>
          </a:stretch>
        </p:blipFill>
        <p:spPr>
          <a:xfrm>
            <a:off x="2404542" y="905860"/>
            <a:ext cx="1914525" cy="690563"/>
          </a:xfrm>
          <a:prstGeom prst="rect">
            <a:avLst/>
          </a:prstGeom>
        </p:spPr>
      </p:pic>
      <p:pic>
        <p:nvPicPr>
          <p:cNvPr id="5" name="Picture 4">
            <a:extLst>
              <a:ext uri="{FF2B5EF4-FFF2-40B4-BE49-F238E27FC236}">
                <a16:creationId xmlns:a16="http://schemas.microsoft.com/office/drawing/2014/main" id="{74C6664F-B9B1-56A2-316A-127AF32E1CA3}"/>
              </a:ext>
            </a:extLst>
          </p:cNvPr>
          <p:cNvPicPr>
            <a:picLocks noChangeAspect="1"/>
          </p:cNvPicPr>
          <p:nvPr/>
        </p:nvPicPr>
        <p:blipFill>
          <a:blip r:embed="rId4"/>
          <a:stretch>
            <a:fillRect/>
          </a:stretch>
        </p:blipFill>
        <p:spPr>
          <a:xfrm>
            <a:off x="2893767" y="1596423"/>
            <a:ext cx="1690688" cy="833438"/>
          </a:xfrm>
          <a:prstGeom prst="rect">
            <a:avLst/>
          </a:prstGeom>
        </p:spPr>
      </p:pic>
      <p:pic>
        <p:nvPicPr>
          <p:cNvPr id="7" name="Picture 6">
            <a:extLst>
              <a:ext uri="{FF2B5EF4-FFF2-40B4-BE49-F238E27FC236}">
                <a16:creationId xmlns:a16="http://schemas.microsoft.com/office/drawing/2014/main" id="{08BDB8A7-A130-6D4B-1D76-8A21E0F1E017}"/>
              </a:ext>
            </a:extLst>
          </p:cNvPr>
          <p:cNvPicPr>
            <a:picLocks noChangeAspect="1"/>
          </p:cNvPicPr>
          <p:nvPr/>
        </p:nvPicPr>
        <p:blipFill>
          <a:blip r:embed="rId5"/>
          <a:stretch>
            <a:fillRect/>
          </a:stretch>
        </p:blipFill>
        <p:spPr>
          <a:xfrm>
            <a:off x="2893767" y="2395020"/>
            <a:ext cx="1209675" cy="1076325"/>
          </a:xfrm>
          <a:prstGeom prst="rect">
            <a:avLst/>
          </a:prstGeom>
        </p:spPr>
      </p:pic>
      <p:pic>
        <p:nvPicPr>
          <p:cNvPr id="9" name="Picture 8">
            <a:extLst>
              <a:ext uri="{FF2B5EF4-FFF2-40B4-BE49-F238E27FC236}">
                <a16:creationId xmlns:a16="http://schemas.microsoft.com/office/drawing/2014/main" id="{F358D12B-49A6-A351-C0BE-706DD79648E4}"/>
              </a:ext>
            </a:extLst>
          </p:cNvPr>
          <p:cNvPicPr>
            <a:picLocks noChangeAspect="1"/>
          </p:cNvPicPr>
          <p:nvPr/>
        </p:nvPicPr>
        <p:blipFill>
          <a:blip r:embed="rId6"/>
          <a:stretch>
            <a:fillRect/>
          </a:stretch>
        </p:blipFill>
        <p:spPr>
          <a:xfrm>
            <a:off x="2893767" y="3421263"/>
            <a:ext cx="2085975" cy="1071563"/>
          </a:xfrm>
          <a:prstGeom prst="rect">
            <a:avLst/>
          </a:prstGeom>
        </p:spPr>
      </p:pic>
      <p:pic>
        <p:nvPicPr>
          <p:cNvPr id="16" name="Picture 15">
            <a:extLst>
              <a:ext uri="{FF2B5EF4-FFF2-40B4-BE49-F238E27FC236}">
                <a16:creationId xmlns:a16="http://schemas.microsoft.com/office/drawing/2014/main" id="{BC366FDE-4F8F-8E28-5788-DD1CB8BF2124}"/>
              </a:ext>
            </a:extLst>
          </p:cNvPr>
          <p:cNvPicPr>
            <a:picLocks noChangeAspect="1"/>
          </p:cNvPicPr>
          <p:nvPr/>
        </p:nvPicPr>
        <p:blipFill>
          <a:blip r:embed="rId7"/>
          <a:stretch>
            <a:fillRect/>
          </a:stretch>
        </p:blipFill>
        <p:spPr>
          <a:xfrm>
            <a:off x="3977130" y="1566505"/>
            <a:ext cx="3257550" cy="866775"/>
          </a:xfrm>
          <a:prstGeom prst="rect">
            <a:avLst/>
          </a:prstGeom>
        </p:spPr>
      </p:pic>
      <p:pic>
        <p:nvPicPr>
          <p:cNvPr id="18" name="Picture 17">
            <a:extLst>
              <a:ext uri="{FF2B5EF4-FFF2-40B4-BE49-F238E27FC236}">
                <a16:creationId xmlns:a16="http://schemas.microsoft.com/office/drawing/2014/main" id="{433CAAD7-547C-D4D2-2044-F83395297A71}"/>
              </a:ext>
            </a:extLst>
          </p:cNvPr>
          <p:cNvPicPr>
            <a:picLocks noChangeAspect="1"/>
          </p:cNvPicPr>
          <p:nvPr/>
        </p:nvPicPr>
        <p:blipFill>
          <a:blip r:embed="rId8"/>
          <a:stretch>
            <a:fillRect/>
          </a:stretch>
        </p:blipFill>
        <p:spPr>
          <a:xfrm>
            <a:off x="7630933" y="2726593"/>
            <a:ext cx="2338388" cy="1328738"/>
          </a:xfrm>
          <a:prstGeom prst="rect">
            <a:avLst/>
          </a:prstGeom>
        </p:spPr>
      </p:pic>
      <p:pic>
        <p:nvPicPr>
          <p:cNvPr id="20" name="Picture 19">
            <a:extLst>
              <a:ext uri="{FF2B5EF4-FFF2-40B4-BE49-F238E27FC236}">
                <a16:creationId xmlns:a16="http://schemas.microsoft.com/office/drawing/2014/main" id="{F4E36771-900E-CED7-D324-4957166B940C}"/>
              </a:ext>
            </a:extLst>
          </p:cNvPr>
          <p:cNvPicPr>
            <a:picLocks noChangeAspect="1"/>
          </p:cNvPicPr>
          <p:nvPr/>
        </p:nvPicPr>
        <p:blipFill>
          <a:blip r:embed="rId9"/>
          <a:stretch>
            <a:fillRect/>
          </a:stretch>
        </p:blipFill>
        <p:spPr>
          <a:xfrm>
            <a:off x="1404815" y="327584"/>
            <a:ext cx="2286000" cy="600075"/>
          </a:xfrm>
          <a:prstGeom prst="rect">
            <a:avLst/>
          </a:prstGeom>
        </p:spPr>
      </p:pic>
      <p:pic>
        <p:nvPicPr>
          <p:cNvPr id="22" name="Picture 21">
            <a:extLst>
              <a:ext uri="{FF2B5EF4-FFF2-40B4-BE49-F238E27FC236}">
                <a16:creationId xmlns:a16="http://schemas.microsoft.com/office/drawing/2014/main" id="{BE89A00B-0ECD-B41D-D412-922094A5E155}"/>
              </a:ext>
            </a:extLst>
          </p:cNvPr>
          <p:cNvPicPr>
            <a:picLocks noChangeAspect="1"/>
          </p:cNvPicPr>
          <p:nvPr/>
        </p:nvPicPr>
        <p:blipFill>
          <a:blip r:embed="rId10"/>
          <a:stretch>
            <a:fillRect/>
          </a:stretch>
        </p:blipFill>
        <p:spPr>
          <a:xfrm>
            <a:off x="4532073" y="1031441"/>
            <a:ext cx="5657850" cy="3476625"/>
          </a:xfrm>
          <a:prstGeom prst="rect">
            <a:avLst/>
          </a:prstGeom>
        </p:spPr>
      </p:pic>
      <p:pic>
        <p:nvPicPr>
          <p:cNvPr id="34" name="Picture 33">
            <a:extLst>
              <a:ext uri="{FF2B5EF4-FFF2-40B4-BE49-F238E27FC236}">
                <a16:creationId xmlns:a16="http://schemas.microsoft.com/office/drawing/2014/main" id="{77D320DE-595D-6ADD-B780-3EB5DACEDF84}"/>
              </a:ext>
            </a:extLst>
          </p:cNvPr>
          <p:cNvPicPr>
            <a:picLocks noChangeAspect="1"/>
          </p:cNvPicPr>
          <p:nvPr/>
        </p:nvPicPr>
        <p:blipFill>
          <a:blip r:embed="rId11"/>
          <a:stretch>
            <a:fillRect/>
          </a:stretch>
        </p:blipFill>
        <p:spPr>
          <a:xfrm>
            <a:off x="7160867" y="905860"/>
            <a:ext cx="3424238" cy="1881188"/>
          </a:xfrm>
          <a:prstGeom prst="rect">
            <a:avLst/>
          </a:prstGeom>
        </p:spPr>
      </p:pic>
    </p:spTree>
    <p:extLst>
      <p:ext uri="{BB962C8B-B14F-4D97-AF65-F5344CB8AC3E}">
        <p14:creationId xmlns:p14="http://schemas.microsoft.com/office/powerpoint/2010/main" val="29579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Information Barriers</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111</Words>
  <Application>Microsoft Office PowerPoint</Application>
  <PresentationFormat>Widescreen</PresentationFormat>
  <Paragraphs>21</Paragraphs>
  <Slides>5</Slides>
  <Notes>5</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5</vt:i4>
      </vt:variant>
    </vt:vector>
  </HeadingPairs>
  <TitlesOfParts>
    <vt:vector size="30"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Information Barriers</vt:lpstr>
      <vt:lpstr>PowerPoint Presentation</vt:lpstr>
      <vt:lpstr>PowerPoint Presentation</vt:lpstr>
      <vt:lpstr>Vision Diagrams Series Information Barriers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2023-05-01T05:52:57Z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